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9" r:id="rId3"/>
    <p:sldId id="270" r:id="rId4"/>
    <p:sldId id="257" r:id="rId5"/>
    <p:sldId id="258" r:id="rId6"/>
    <p:sldId id="259" r:id="rId7"/>
    <p:sldId id="267" r:id="rId8"/>
    <p:sldId id="261" r:id="rId9"/>
    <p:sldId id="262" r:id="rId10"/>
    <p:sldId id="263" r:id="rId11"/>
    <p:sldId id="264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38B1-B0EF-4B01-B145-E8EF9FAE7556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12115-A90F-49AE-9AC9-A891E5303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1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12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5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56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2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8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3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1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7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2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35A1-CEEE-4E97-B0AE-EB4C5805D5E9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F635-0169-43FF-955D-C19899720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2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Mercredi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14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57783" y="1027906"/>
            <a:ext cx="5627914" cy="4940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Bonjour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Comment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</a:t>
            </a:r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t’appelles</a:t>
            </a:r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m’appelle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1-10 +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écrire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Review binders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Pronunciation </a:t>
            </a:r>
            <a:r>
              <a:rPr lang="en-US" sz="32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boot camp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Alphabet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phonétique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Chansons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leçon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2.2</a:t>
            </a:r>
          </a:p>
          <a:p>
            <a:pPr algn="ctr"/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u="sng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Cornell Notes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Topic/objectives: “Understanding the International phonetic alphabet and how to pronounce the French language”</a:t>
            </a: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Essential question: How is the letter “e” associated with the sound [œ] et [Ø]? How do I pronounce these sounds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How do I pronounce the sounds [∫] and [</a:t>
            </a:r>
            <a:r>
              <a:rPr lang="en-US" alt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P Phonetic" pitchFamily="34" charset="2"/>
              </a:rPr>
              <a:t>ʒ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]?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1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Leçon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Je </a:t>
            </a:r>
            <a:r>
              <a:rPr lang="en-US" dirty="0" err="1" smtClean="0"/>
              <a:t>parle</a:t>
            </a:r>
            <a:endParaRPr lang="en-US" dirty="0" smtClean="0"/>
          </a:p>
          <a:p>
            <a:r>
              <a:rPr lang="en-US" dirty="0" smtClean="0"/>
              <a:t>La fête</a:t>
            </a:r>
          </a:p>
          <a:p>
            <a:r>
              <a:rPr lang="en-US" dirty="0" smtClean="0"/>
              <a:t>Le cirque</a:t>
            </a:r>
          </a:p>
          <a:p>
            <a:r>
              <a:rPr lang="en-US" dirty="0" smtClean="0"/>
              <a:t>La file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classe</a:t>
            </a:r>
            <a:endParaRPr lang="en-US" dirty="0" smtClean="0"/>
          </a:p>
          <a:p>
            <a:r>
              <a:rPr lang="en-US" dirty="0" err="1" smtClean="0"/>
              <a:t>Revenez</a:t>
            </a:r>
            <a:endParaRPr lang="en-US" dirty="0" smtClean="0"/>
          </a:p>
          <a:p>
            <a:r>
              <a:rPr lang="en-US" dirty="0" err="1" smtClean="0"/>
              <a:t>Élève</a:t>
            </a:r>
            <a:endParaRPr lang="en-US" dirty="0" smtClean="0"/>
          </a:p>
          <a:p>
            <a:r>
              <a:rPr lang="en-US" dirty="0" smtClean="0"/>
              <a:t>Premier</a:t>
            </a:r>
          </a:p>
          <a:p>
            <a:r>
              <a:rPr lang="en-US" dirty="0" err="1" smtClean="0"/>
              <a:t>Pauvreté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balle</a:t>
            </a:r>
            <a:endParaRPr lang="en-US" dirty="0" smtClean="0"/>
          </a:p>
          <a:p>
            <a:r>
              <a:rPr lang="en-US" dirty="0" smtClean="0"/>
              <a:t>Je le </a:t>
            </a:r>
            <a:r>
              <a:rPr lang="en-US" dirty="0" err="1" smtClean="0"/>
              <a:t>donne</a:t>
            </a:r>
            <a:endParaRPr lang="en-US" dirty="0" smtClean="0"/>
          </a:p>
          <a:p>
            <a:r>
              <a:rPr lang="en-US" dirty="0" smtClean="0"/>
              <a:t>La Bretagne</a:t>
            </a:r>
          </a:p>
          <a:p>
            <a:r>
              <a:rPr lang="en-US" dirty="0" smtClean="0"/>
              <a:t>Je ne sais pas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parle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Leçon</a:t>
            </a:r>
            <a:r>
              <a:rPr lang="en-US" dirty="0" smtClean="0"/>
              <a:t> 2.2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>
                <a:solidFill>
                  <a:srgbClr val="FFFF00"/>
                </a:solidFill>
              </a:rPr>
              <a:t>Ø</a:t>
            </a:r>
          </a:p>
          <a:p>
            <a:r>
              <a:rPr lang="en-US" dirty="0" err="1" smtClean="0"/>
              <a:t>Eux</a:t>
            </a:r>
            <a:endParaRPr lang="en-US" dirty="0" smtClean="0"/>
          </a:p>
          <a:p>
            <a:r>
              <a:rPr lang="en-US" dirty="0" smtClean="0"/>
              <a:t>Feu</a:t>
            </a:r>
          </a:p>
          <a:p>
            <a:r>
              <a:rPr lang="en-US" dirty="0" err="1" smtClean="0"/>
              <a:t>Jeu</a:t>
            </a:r>
            <a:endParaRPr lang="en-US" dirty="0" smtClean="0"/>
          </a:p>
          <a:p>
            <a:r>
              <a:rPr lang="en-US" dirty="0" err="1" smtClean="0"/>
              <a:t>Jeux</a:t>
            </a:r>
            <a:endParaRPr lang="en-US" dirty="0" smtClean="0"/>
          </a:p>
          <a:p>
            <a:r>
              <a:rPr lang="en-US" dirty="0" err="1" smtClean="0"/>
              <a:t>Heureux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œ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 smtClean="0"/>
              <a:t>Peur</a:t>
            </a:r>
            <a:endParaRPr lang="en-US" dirty="0" smtClean="0"/>
          </a:p>
          <a:p>
            <a:r>
              <a:rPr lang="en-US" dirty="0" err="1" smtClean="0"/>
              <a:t>Seul</a:t>
            </a:r>
            <a:endParaRPr lang="en-US" dirty="0" smtClean="0"/>
          </a:p>
          <a:p>
            <a:r>
              <a:rPr lang="en-US" dirty="0" err="1" smtClean="0"/>
              <a:t>Feuille</a:t>
            </a:r>
            <a:endParaRPr lang="en-US" dirty="0" smtClean="0"/>
          </a:p>
          <a:p>
            <a:r>
              <a:rPr lang="en-US" dirty="0" err="1" smtClean="0"/>
              <a:t>Seuil</a:t>
            </a:r>
            <a:endParaRPr lang="en-US" dirty="0" smtClean="0"/>
          </a:p>
          <a:p>
            <a:r>
              <a:rPr lang="en-US" dirty="0" err="1" smtClean="0"/>
              <a:t>Heure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8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960077" y="706974"/>
            <a:ext cx="5797062" cy="55051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			1   	 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Deux		2	 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Trois	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Quatre		4 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Cinq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5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Six			6 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Sept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7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Huit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8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Neuf		9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Dix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10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3075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52401"/>
            <a:ext cx="3810000" cy="838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Lundi</a:t>
            </a:r>
            <a:r>
              <a:rPr lang="en-US" sz="32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 14  </a:t>
            </a:r>
            <a:r>
              <a:rPr lang="en-US" sz="3200" dirty="0" err="1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août</a:t>
            </a:r>
            <a:endParaRPr lang="en-US" sz="3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093" y="1243913"/>
            <a:ext cx="5215300" cy="51342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7212" y="94905"/>
            <a:ext cx="3741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Français</a:t>
            </a:r>
            <a:r>
              <a:rPr lang="en-US" sz="36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 II</a:t>
            </a:r>
            <a:endParaRPr lang="en-US" sz="36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" y="683740"/>
            <a:ext cx="664309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66"/>
                </a:solidFill>
              </a:rPr>
              <a:t>Contrôle</a:t>
            </a:r>
            <a:r>
              <a:rPr lang="en-US" sz="2400" b="1" dirty="0" smtClean="0">
                <a:solidFill>
                  <a:srgbClr val="FF0066"/>
                </a:solidFill>
              </a:rPr>
              <a:t> de </a:t>
            </a:r>
            <a:r>
              <a:rPr lang="en-US" sz="2400" b="1" dirty="0" err="1" smtClean="0">
                <a:solidFill>
                  <a:srgbClr val="FF0066"/>
                </a:solidFill>
              </a:rPr>
              <a:t>verbe</a:t>
            </a:r>
            <a:endParaRPr lang="en-US" sz="2400" b="1" dirty="0" smtClean="0">
              <a:solidFill>
                <a:srgbClr val="FF0066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Je ____ </a:t>
            </a:r>
            <a:r>
              <a:rPr lang="fr-FR" altLang="en-US" sz="2600" dirty="0" smtClean="0">
                <a:solidFill>
                  <a:srgbClr val="002060"/>
                </a:solidFill>
              </a:rPr>
              <a:t>(étudier) tous </a:t>
            </a:r>
            <a:r>
              <a:rPr lang="fr-FR" altLang="en-US" sz="2600" dirty="0">
                <a:solidFill>
                  <a:srgbClr val="002060"/>
                </a:solidFill>
              </a:rPr>
              <a:t>les jours.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Nous _____ </a:t>
            </a:r>
            <a:r>
              <a:rPr lang="fr-FR" altLang="en-US" sz="2600" dirty="0" smtClean="0">
                <a:solidFill>
                  <a:srgbClr val="002060"/>
                </a:solidFill>
              </a:rPr>
              <a:t>(nager) après </a:t>
            </a:r>
            <a:r>
              <a:rPr lang="fr-FR" altLang="en-US" sz="2600" dirty="0">
                <a:solidFill>
                  <a:srgbClr val="002060"/>
                </a:solidFill>
              </a:rPr>
              <a:t>l’école.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Ils ____ </a:t>
            </a:r>
            <a:r>
              <a:rPr lang="fr-FR" altLang="en-US" sz="2600" dirty="0" smtClean="0">
                <a:solidFill>
                  <a:srgbClr val="002060"/>
                </a:solidFill>
              </a:rPr>
              <a:t>(jouer)du </a:t>
            </a:r>
            <a:r>
              <a:rPr lang="fr-FR" altLang="en-US" sz="2600" dirty="0">
                <a:solidFill>
                  <a:srgbClr val="002060"/>
                </a:solidFill>
              </a:rPr>
              <a:t>piano </a:t>
            </a:r>
            <a:endParaRPr lang="fr-FR" altLang="en-US" sz="2600" dirty="0" smtClean="0">
              <a:solidFill>
                <a:srgbClr val="002060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 smtClean="0">
                <a:solidFill>
                  <a:srgbClr val="002060"/>
                </a:solidFill>
              </a:rPr>
              <a:t>Tu </a:t>
            </a:r>
            <a:r>
              <a:rPr lang="fr-FR" altLang="en-US" sz="2600" dirty="0">
                <a:solidFill>
                  <a:srgbClr val="002060"/>
                </a:solidFill>
              </a:rPr>
              <a:t>____(aimer) Shakespeare.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 smtClean="0">
                <a:solidFill>
                  <a:srgbClr val="002060"/>
                </a:solidFill>
              </a:rPr>
              <a:t>Vous </a:t>
            </a:r>
            <a:r>
              <a:rPr lang="fr-FR" altLang="en-US" sz="2600" dirty="0">
                <a:solidFill>
                  <a:srgbClr val="002060"/>
                </a:solidFill>
              </a:rPr>
              <a:t>_____ (danser) avec moi?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 smtClean="0">
                <a:solidFill>
                  <a:srgbClr val="002060"/>
                </a:solidFill>
              </a:rPr>
              <a:t>Tu </a:t>
            </a:r>
            <a:r>
              <a:rPr lang="fr-FR" altLang="en-US" sz="2600" dirty="0">
                <a:solidFill>
                  <a:srgbClr val="002060"/>
                </a:solidFill>
              </a:rPr>
              <a:t>_____ (avoir) quel âge?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J’____ (avoir) 16 ans.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On _____ (aller) au cinéma.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Ils y _____ (aller) aussi.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Ils ______ (prendre) un coca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Tu _____ (prendre) quoi?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Je ______ (être) malade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Nous </a:t>
            </a:r>
            <a:r>
              <a:rPr lang="fr-FR" altLang="en-US" sz="2600" dirty="0" smtClean="0">
                <a:solidFill>
                  <a:srgbClr val="002060"/>
                </a:solidFill>
              </a:rPr>
              <a:t>_______(aller) faire de courses</a:t>
            </a:r>
            <a:endParaRPr lang="fr-FR" altLang="en-US" sz="26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Vous _______ </a:t>
            </a:r>
            <a:r>
              <a:rPr lang="fr-FR" altLang="en-US" sz="2600" dirty="0" smtClean="0">
                <a:solidFill>
                  <a:srgbClr val="002060"/>
                </a:solidFill>
              </a:rPr>
              <a:t>(avoir) un livre</a:t>
            </a:r>
            <a:endParaRPr lang="fr-FR" altLang="en-US" sz="26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fr-FR" altLang="en-US" sz="2600" dirty="0">
                <a:solidFill>
                  <a:srgbClr val="002060"/>
                </a:solidFill>
              </a:rPr>
              <a:t>Ils _______(être) grands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3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Mercredi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14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49142" y="1859517"/>
            <a:ext cx="40712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3 </a:t>
            </a:r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 53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4400" b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Révision</a:t>
            </a:r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de </a:t>
            </a:r>
            <a:r>
              <a:rPr lang="en-US" sz="4400" b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</a:t>
            </a:r>
            <a:endParaRPr lang="en-US" sz="4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4400" b="1" dirty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Verb </a:t>
            </a:r>
            <a:r>
              <a:rPr lang="en-US" sz="4400" b="1" dirty="0" smtClean="0">
                <a:solidFill>
                  <a:srgbClr val="FF66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test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Lecture </a:t>
            </a:r>
            <a:r>
              <a:rPr lang="en-US" sz="4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et </a:t>
            </a:r>
            <a:r>
              <a:rPr lang="en-US" sz="4400" b="1" dirty="0" err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enregistrement</a:t>
            </a:r>
            <a:endParaRPr lang="en-US" sz="4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2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Mercredi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14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PreAP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/AP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49142" y="1859517"/>
            <a:ext cx="4071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Finir</a:t>
            </a:r>
            <a:r>
              <a:rPr lang="en-US" sz="44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le </a:t>
            </a:r>
            <a:r>
              <a:rPr lang="en-US" sz="44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texte</a:t>
            </a:r>
            <a:endParaRPr lang="en-US" sz="4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50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 not pronounce the final “e”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 </a:t>
            </a:r>
            <a:r>
              <a:rPr lang="en-US" dirty="0">
                <a:solidFill>
                  <a:srgbClr val="FFFF00"/>
                </a:solidFill>
              </a:rPr>
              <a:t>rose, rouge, encore, </a:t>
            </a:r>
            <a:r>
              <a:rPr lang="en-US" dirty="0" err="1">
                <a:solidFill>
                  <a:srgbClr val="FFFF00"/>
                </a:solidFill>
              </a:rPr>
              <a:t>parle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not pronounce the final consonants like d, s, t,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►Effort – </a:t>
            </a:r>
            <a:r>
              <a:rPr lang="en-US" dirty="0" err="1" smtClean="0">
                <a:solidFill>
                  <a:srgbClr val="FFFF00"/>
                </a:solidFill>
              </a:rPr>
              <a:t>aéroport</a:t>
            </a:r>
            <a:r>
              <a:rPr lang="en-US" dirty="0" smtClean="0">
                <a:solidFill>
                  <a:srgbClr val="FFFF00"/>
                </a:solidFill>
              </a:rPr>
              <a:t> – dent – dents – </a:t>
            </a:r>
            <a:r>
              <a:rPr lang="en-US" dirty="0" err="1" smtClean="0">
                <a:solidFill>
                  <a:srgbClr val="FFFF00"/>
                </a:solidFill>
              </a:rPr>
              <a:t>seulement</a:t>
            </a:r>
            <a:r>
              <a:rPr lang="en-US" dirty="0" smtClean="0">
                <a:solidFill>
                  <a:srgbClr val="FFFF00"/>
                </a:solidFill>
              </a:rPr>
              <a:t> – dis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r>
              <a:rPr lang="en-US" dirty="0" smtClean="0">
                <a:solidFill>
                  <a:srgbClr val="FFFF00"/>
                </a:solidFill>
              </a:rPr>
              <a:t> - </a:t>
            </a:r>
            <a:r>
              <a:rPr lang="en-US" dirty="0" err="1" smtClean="0">
                <a:solidFill>
                  <a:srgbClr val="FFFF00"/>
                </a:solidFill>
              </a:rPr>
              <a:t>parles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Do pronounce the l, r, c </a:t>
            </a:r>
            <a:r>
              <a:rPr lang="en-US" dirty="0">
                <a:solidFill>
                  <a:srgbClr val="FFFF00"/>
                </a:solidFill>
              </a:rPr>
              <a:t>(unless it is “ER”)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Seul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peur</a:t>
            </a:r>
            <a:r>
              <a:rPr lang="en-US" dirty="0" smtClean="0">
                <a:solidFill>
                  <a:srgbClr val="FFFF00"/>
                </a:solidFill>
              </a:rPr>
              <a:t>, avec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ER, EZ, AI, É   </a:t>
            </a:r>
            <a:r>
              <a:rPr lang="en-US" dirty="0" smtClean="0">
                <a:solidFill>
                  <a:srgbClr val="FFFF00"/>
                </a:solidFill>
              </a:rPr>
              <a:t>are pronounced as [e] ►  </a:t>
            </a:r>
            <a:r>
              <a:rPr lang="en-US" dirty="0" err="1" smtClean="0">
                <a:solidFill>
                  <a:srgbClr val="FFFF00"/>
                </a:solidFill>
              </a:rPr>
              <a:t>J’ai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parlé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l’été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vous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avez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parler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The final</a:t>
            </a:r>
            <a:r>
              <a:rPr lang="en-US" dirty="0" smtClean="0">
                <a:solidFill>
                  <a:srgbClr val="FF0000"/>
                </a:solidFill>
              </a:rPr>
              <a:t> N </a:t>
            </a:r>
            <a:r>
              <a:rPr lang="en-US" dirty="0" smtClean="0">
                <a:solidFill>
                  <a:srgbClr val="FFFF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 are nasal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demain</a:t>
            </a:r>
            <a:r>
              <a:rPr lang="en-US" dirty="0" smtClean="0">
                <a:solidFill>
                  <a:srgbClr val="FFFF00"/>
                </a:solidFill>
              </a:rPr>
              <a:t> – main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AU, EAU, EAUX, AUX  are pronounced [o]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►Au café, de </a:t>
            </a:r>
            <a:r>
              <a:rPr lang="en-US" dirty="0" err="1" smtClean="0">
                <a:solidFill>
                  <a:srgbClr val="FFFF00"/>
                </a:solidFill>
              </a:rPr>
              <a:t>l’eau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2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Liaison du 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pronounce the S when followed by a vowel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►Je </a:t>
            </a:r>
            <a:r>
              <a:rPr lang="en-US" dirty="0" err="1" smtClean="0">
                <a:solidFill>
                  <a:srgbClr val="FFFF00"/>
                </a:solidFill>
              </a:rPr>
              <a:t>suis</a:t>
            </a:r>
            <a:r>
              <a:rPr lang="en-US" dirty="0" smtClean="0">
                <a:solidFill>
                  <a:srgbClr val="FFFF00"/>
                </a:solidFill>
              </a:rPr>
              <a:t> au </a:t>
            </a:r>
            <a:r>
              <a:rPr lang="en-US" dirty="0" err="1" smtClean="0">
                <a:solidFill>
                  <a:srgbClr val="FFFF00"/>
                </a:solidFill>
              </a:rPr>
              <a:t>marché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►Nous </a:t>
            </a:r>
            <a:r>
              <a:rPr lang="en-US" dirty="0" err="1" smtClean="0">
                <a:solidFill>
                  <a:srgbClr val="FFFF00"/>
                </a:solidFill>
              </a:rPr>
              <a:t>avons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un an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trois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jours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1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621292"/>
            <a:ext cx="11887200" cy="6147497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solidFill>
                  <a:srgbClr val="92D050"/>
                </a:solidFill>
              </a:rPr>
              <a:t>                                        VERBES </a:t>
            </a:r>
            <a:r>
              <a:rPr lang="fr-FR" sz="4000" dirty="0">
                <a:solidFill>
                  <a:srgbClr val="92D050"/>
                </a:solidFill>
              </a:rPr>
              <a:t>FRANÇAIS</a:t>
            </a:r>
            <a:endParaRPr lang="en-US" sz="4000" dirty="0">
              <a:solidFill>
                <a:srgbClr val="92D050"/>
              </a:solidFill>
            </a:endParaRPr>
          </a:p>
          <a:p>
            <a:r>
              <a:rPr lang="fr-FR" b="1" i="1" dirty="0">
                <a:solidFill>
                  <a:srgbClr val="FFC000"/>
                </a:solidFill>
              </a:rPr>
              <a:t>Présent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b="1" i="1" dirty="0"/>
              <a:t/>
            </a:r>
            <a:br>
              <a:rPr lang="fr-FR" sz="4400" b="1" i="1" dirty="0"/>
            </a:br>
            <a:r>
              <a:rPr lang="fr-FR" sz="4400" dirty="0"/>
              <a:t>Je – </a:t>
            </a:r>
            <a:r>
              <a:rPr lang="fr-FR" sz="4400" dirty="0">
                <a:solidFill>
                  <a:srgbClr val="FFC000"/>
                </a:solidFill>
              </a:rPr>
              <a:t>e/s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Tu – </a:t>
            </a:r>
            <a:r>
              <a:rPr lang="fr-FR" sz="4400" dirty="0">
                <a:solidFill>
                  <a:srgbClr val="FFC000"/>
                </a:solidFill>
              </a:rPr>
              <a:t>es/s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 /elle/on - </a:t>
            </a:r>
            <a:r>
              <a:rPr lang="fr-FR" sz="4400" dirty="0">
                <a:solidFill>
                  <a:srgbClr val="FFC000"/>
                </a:solidFill>
              </a:rPr>
              <a:t>e/t/d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fr-FR" sz="4400" dirty="0" smtClean="0"/>
              <a:t>Nous </a:t>
            </a:r>
            <a:r>
              <a:rPr lang="fr-FR" sz="4400" dirty="0"/>
              <a:t>– </a:t>
            </a:r>
            <a:r>
              <a:rPr lang="fr-FR" sz="4400" dirty="0" err="1">
                <a:solidFill>
                  <a:srgbClr val="FFC000"/>
                </a:solidFill>
              </a:rPr>
              <a:t>ons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issons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Vous – </a:t>
            </a:r>
            <a:r>
              <a:rPr lang="fr-FR" sz="4400" dirty="0" err="1">
                <a:solidFill>
                  <a:srgbClr val="FFC000"/>
                </a:solidFill>
              </a:rPr>
              <a:t>ez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issez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Ils/Elles </a:t>
            </a:r>
            <a:r>
              <a:rPr lang="fr-FR" sz="4400" dirty="0" smtClean="0"/>
              <a:t>– </a:t>
            </a:r>
            <a:r>
              <a:rPr lang="fr-FR" sz="4400" dirty="0" err="1" smtClean="0">
                <a:solidFill>
                  <a:srgbClr val="FFC000"/>
                </a:solidFill>
              </a:rPr>
              <a:t>ent</a:t>
            </a:r>
            <a:r>
              <a:rPr lang="fr-FR" sz="4400" dirty="0" smtClean="0">
                <a:solidFill>
                  <a:srgbClr val="FFC000"/>
                </a:solidFill>
              </a:rPr>
              <a:t>/</a:t>
            </a:r>
            <a:r>
              <a:rPr lang="fr-FR" sz="4400" dirty="0" err="1" smtClean="0">
                <a:solidFill>
                  <a:srgbClr val="FFC000"/>
                </a:solidFill>
              </a:rPr>
              <a:t>issent</a:t>
            </a:r>
            <a:r>
              <a:rPr lang="fr-FR" sz="4400" dirty="0" smtClean="0">
                <a:solidFill>
                  <a:srgbClr val="FFC000"/>
                </a:solidFill>
              </a:rPr>
              <a:t>/ont</a:t>
            </a:r>
            <a:r>
              <a:rPr lang="fr-FR" sz="4400" dirty="0">
                <a:solidFill>
                  <a:srgbClr val="FFC000"/>
                </a:solidFill>
              </a:rPr>
              <a:t>*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960077" y="706974"/>
            <a:ext cx="5797062" cy="55051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			1   	 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Deux		2	 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Trois	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Quatre		4 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Cinq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5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Six			6 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Sept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7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Huit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8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Neuf		9		[ ]</a:t>
            </a:r>
          </a:p>
          <a:p>
            <a:pPr>
              <a:lnSpc>
                <a:spcPct val="90000"/>
              </a:lnSpc>
            </a:pP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Dix		</a:t>
            </a:r>
            <a:r>
              <a:rPr lang="fr-FR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10 </a:t>
            </a:r>
            <a:r>
              <a:rPr lang="fr-FR" alt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	[ ]</a:t>
            </a:r>
          </a:p>
          <a:p>
            <a:pPr>
              <a:lnSpc>
                <a:spcPct val="90000"/>
              </a:lnSpc>
            </a:pP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7956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667375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Dis (</a:t>
            </a:r>
            <a:r>
              <a:rPr lang="en-US" dirty="0" err="1" smtClean="0">
                <a:solidFill>
                  <a:srgbClr val="FF33CC"/>
                </a:solidFill>
              </a:rPr>
              <a:t>leçon</a:t>
            </a:r>
            <a:r>
              <a:rPr lang="en-US" dirty="0" smtClean="0">
                <a:solidFill>
                  <a:srgbClr val="FF33CC"/>
                </a:solidFill>
              </a:rPr>
              <a:t> 1):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Élève</a:t>
            </a:r>
            <a:r>
              <a:rPr lang="en-US" dirty="0" smtClean="0"/>
              <a:t> (student)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Manger (to eat)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Élever</a:t>
            </a:r>
            <a:r>
              <a:rPr lang="en-US" dirty="0" smtClean="0"/>
              <a:t> (to raise)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Jouet</a:t>
            </a:r>
            <a:r>
              <a:rPr lang="en-US" dirty="0" smtClean="0"/>
              <a:t> (toy)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Mangerai</a:t>
            </a:r>
            <a:r>
              <a:rPr lang="en-US" dirty="0" smtClean="0"/>
              <a:t> (I will eat)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Déménager</a:t>
            </a:r>
            <a:r>
              <a:rPr lang="en-US" dirty="0" smtClean="0"/>
              <a:t> (to move out)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Étudier</a:t>
            </a:r>
            <a:r>
              <a:rPr lang="en-US" dirty="0" smtClean="0"/>
              <a:t> (to study)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Aller</a:t>
            </a:r>
            <a:r>
              <a:rPr lang="en-US" dirty="0" smtClean="0"/>
              <a:t> (to go)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Lait</a:t>
            </a:r>
            <a:r>
              <a:rPr lang="en-US" dirty="0" smtClean="0"/>
              <a:t> (milk)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Avais</a:t>
            </a:r>
            <a:r>
              <a:rPr lang="en-US" dirty="0" smtClean="0"/>
              <a:t> (I had)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Regretter</a:t>
            </a:r>
            <a:r>
              <a:rPr lang="en-US" dirty="0" smtClean="0"/>
              <a:t> (to regret)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Regrettais</a:t>
            </a:r>
            <a:r>
              <a:rPr lang="en-US" dirty="0" smtClean="0"/>
              <a:t> (I regretted)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Fête (party/fair)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Arrêt</a:t>
            </a:r>
            <a:r>
              <a:rPr lang="en-US" dirty="0" smtClean="0"/>
              <a:t> (stop)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 sais (I know)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Mémoriser</a:t>
            </a:r>
            <a:r>
              <a:rPr lang="en-US" dirty="0" smtClean="0"/>
              <a:t> (to memorize)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Jet (jet/spurt)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J’ai</a:t>
            </a:r>
            <a:r>
              <a:rPr lang="en-US" dirty="0" smtClean="0"/>
              <a:t> (I have)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Écouter</a:t>
            </a:r>
            <a:r>
              <a:rPr lang="en-US" dirty="0" smtClean="0"/>
              <a:t> (to listen)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(he is)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206375"/>
            <a:ext cx="10515600" cy="624205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leçon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2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u="sng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Cornell Notes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Topic/objectives: “Understanding the International phonetic alphabet and how to pronounce the French language”</a:t>
            </a:r>
          </a:p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Essential question: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When is the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letter “e” in French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pronounced and when is it silent?</a:t>
            </a:r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b="1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568</Words>
  <Application>Microsoft Office PowerPoint</Application>
  <PresentationFormat>Widescreen</PresentationFormat>
  <Paragraphs>165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Rounded MT Bold</vt:lpstr>
      <vt:lpstr>Arial Unicode MS</vt:lpstr>
      <vt:lpstr>Batang</vt:lpstr>
      <vt:lpstr>Calibri</vt:lpstr>
      <vt:lpstr>Calibri Light</vt:lpstr>
      <vt:lpstr>Wingdings</vt:lpstr>
      <vt:lpstr>WP Phonetic</vt:lpstr>
      <vt:lpstr>Office Theme</vt:lpstr>
      <vt:lpstr>Mercredi 14 août Français I</vt:lpstr>
      <vt:lpstr>Mercredi 14 août Français II</vt:lpstr>
      <vt:lpstr>Mercredi 14 août Français PreAP/AP</vt:lpstr>
      <vt:lpstr>Révisions prononciation basique</vt:lpstr>
      <vt:lpstr>Révisions prononciation basique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Leçon 2</vt:lpstr>
      <vt:lpstr>Leçon 2.2</vt:lpstr>
      <vt:lpstr>PowerPoint Presentation</vt:lpstr>
      <vt:lpstr>Lundi 14  août</vt:lpstr>
    </vt:vector>
  </TitlesOfParts>
  <Company>Amphi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Révisions prononciation basique</dc:title>
  <dc:creator>Garcia Antonio</dc:creator>
  <cp:lastModifiedBy>Garcia Antonio</cp:lastModifiedBy>
  <cp:revision>9</cp:revision>
  <dcterms:created xsi:type="dcterms:W3CDTF">2019-08-13T15:35:56Z</dcterms:created>
  <dcterms:modified xsi:type="dcterms:W3CDTF">2019-08-14T22:14:36Z</dcterms:modified>
</cp:coreProperties>
</file>